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5" r:id="rId1"/>
  </p:sldMasterIdLst>
  <p:sldIdLst>
    <p:sldId id="256" r:id="rId2"/>
    <p:sldId id="268" r:id="rId3"/>
    <p:sldId id="257" r:id="rId4"/>
    <p:sldId id="269" r:id="rId5"/>
    <p:sldId id="270" r:id="rId6"/>
    <p:sldId id="271" r:id="rId7"/>
    <p:sldId id="272" r:id="rId8"/>
    <p:sldId id="273" r:id="rId9"/>
    <p:sldId id="274" r:id="rId10"/>
    <p:sldId id="275" r:id="rId11"/>
    <p:sldId id="282" r:id="rId12"/>
    <p:sldId id="276" r:id="rId13"/>
    <p:sldId id="277" r:id="rId14"/>
    <p:sldId id="283" r:id="rId15"/>
    <p:sldId id="278" r:id="rId16"/>
    <p:sldId id="285" r:id="rId17"/>
    <p:sldId id="279" r:id="rId18"/>
    <p:sldId id="284" r:id="rId19"/>
    <p:sldId id="280" r:id="rId20"/>
    <p:sldId id="281" r:id="rId21"/>
    <p:sldId id="266" r:id="rId22"/>
    <p:sldId id="262" r:id="rId23"/>
    <p:sldId id="26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69" d="100"/>
          <a:sy n="69" d="100"/>
        </p:scale>
        <p:origin x="6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916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7667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4168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5439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6584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349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8468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7361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676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6733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438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69774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9767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4123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4699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5280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043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pPr/>
              <a:t>1/18/2021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489443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9527" y="817418"/>
            <a:ext cx="9745085" cy="4502727"/>
          </a:xfrm>
        </p:spPr>
        <p:txBody>
          <a:bodyPr>
            <a:normAutofit/>
          </a:bodyPr>
          <a:lstStyle/>
          <a:p>
            <a:pPr algn="ctr"/>
            <a:r>
              <a:rPr lang="en-US" sz="3200" b="1" dirty="0" smtClean="0">
                <a:latin typeface="Poor Richard" panose="02080502050505020702" pitchFamily="18" charset="0"/>
              </a:rPr>
              <a:t>Business Pitch </a:t>
            </a:r>
            <a:br>
              <a:rPr lang="en-US" sz="3200" b="1" dirty="0" smtClean="0">
                <a:latin typeface="Poor Richard" panose="02080502050505020702" pitchFamily="18" charset="0"/>
              </a:rPr>
            </a:br>
            <a:r>
              <a:rPr lang="en-US" sz="3200" b="1" dirty="0">
                <a:latin typeface="Poor Richard" panose="02080502050505020702" pitchFamily="18" charset="0"/>
              </a:rPr>
              <a:t/>
            </a:r>
            <a:br>
              <a:rPr lang="en-US" sz="3200" b="1" dirty="0">
                <a:latin typeface="Poor Richard" panose="02080502050505020702" pitchFamily="18" charset="0"/>
              </a:rPr>
            </a:br>
            <a:r>
              <a:rPr lang="en-US" sz="3200" b="1" dirty="0" smtClean="0">
                <a:latin typeface="Poor Richard" panose="02080502050505020702" pitchFamily="18" charset="0"/>
              </a:rPr>
              <a:t/>
            </a:r>
            <a:br>
              <a:rPr lang="en-US" sz="3200" b="1" dirty="0" smtClean="0">
                <a:latin typeface="Poor Richard" panose="02080502050505020702" pitchFamily="18" charset="0"/>
              </a:rPr>
            </a:br>
            <a:r>
              <a:rPr lang="en-US" sz="3200" cap="none" dirty="0" smtClean="0">
                <a:latin typeface="Poor Richard" panose="02080502050505020702" pitchFamily="18" charset="0"/>
              </a:rPr>
              <a:t>Author </a:t>
            </a:r>
            <a:br>
              <a:rPr lang="en-US" sz="3200" cap="none" dirty="0" smtClean="0">
                <a:latin typeface="Poor Richard" panose="02080502050505020702" pitchFamily="18" charset="0"/>
              </a:rPr>
            </a:br>
            <a:r>
              <a:rPr lang="en-US" sz="3200" cap="none" dirty="0" smtClean="0">
                <a:latin typeface="Poor Richard" panose="02080502050505020702" pitchFamily="18" charset="0"/>
              </a:rPr>
              <a:t>Institutional affiliation </a:t>
            </a:r>
            <a:br>
              <a:rPr lang="en-US" sz="3200" cap="none" dirty="0" smtClean="0">
                <a:latin typeface="Poor Richard" panose="02080502050505020702" pitchFamily="18" charset="0"/>
              </a:rPr>
            </a:br>
            <a:r>
              <a:rPr lang="en-US" sz="3200" cap="none" dirty="0" smtClean="0">
                <a:latin typeface="Poor Richard" panose="02080502050505020702" pitchFamily="18" charset="0"/>
              </a:rPr>
              <a:t>Instructor </a:t>
            </a:r>
            <a:br>
              <a:rPr lang="en-US" sz="3200" cap="none" dirty="0" smtClean="0">
                <a:latin typeface="Poor Richard" panose="02080502050505020702" pitchFamily="18" charset="0"/>
              </a:rPr>
            </a:br>
            <a:r>
              <a:rPr lang="en-US" sz="3200" cap="none" dirty="0" smtClean="0">
                <a:latin typeface="Poor Richard" panose="02080502050505020702" pitchFamily="18" charset="0"/>
              </a:rPr>
              <a:t>Course code </a:t>
            </a:r>
            <a:br>
              <a:rPr lang="en-US" sz="3200" cap="none" dirty="0" smtClean="0">
                <a:latin typeface="Poor Richard" panose="02080502050505020702" pitchFamily="18" charset="0"/>
              </a:rPr>
            </a:br>
            <a:r>
              <a:rPr lang="en-US" sz="3200" cap="none" dirty="0" smtClean="0">
                <a:latin typeface="Poor Richard" panose="02080502050505020702" pitchFamily="18" charset="0"/>
              </a:rPr>
              <a:t>Date of submission </a:t>
            </a:r>
            <a:endParaRPr lang="en-US" sz="3200" dirty="0">
              <a:latin typeface="Poor Richard" panose="02080502050505020702" pitchFamily="18" charset="0"/>
            </a:endParaRPr>
          </a:p>
        </p:txBody>
      </p:sp>
    </p:spTree>
    <p:extLst>
      <p:ext uri="{BB962C8B-B14F-4D97-AF65-F5344CB8AC3E}">
        <p14:creationId xmlns:p14="http://schemas.microsoft.com/office/powerpoint/2010/main" val="305484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91658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073" y="624110"/>
            <a:ext cx="10368539" cy="775199"/>
          </a:xfrm>
        </p:spPr>
        <p:txBody>
          <a:bodyPr/>
          <a:lstStyle/>
          <a:p>
            <a:r>
              <a:rPr lang="en-US" b="1" dirty="0">
                <a:latin typeface="Poor Richard" panose="02080502050505020702" pitchFamily="18" charset="0"/>
              </a:rPr>
              <a:t>Mission and vision of the company</a:t>
            </a:r>
          </a:p>
        </p:txBody>
      </p:sp>
      <p:sp>
        <p:nvSpPr>
          <p:cNvPr id="3" name="Content Placeholder 2"/>
          <p:cNvSpPr>
            <a:spLocks noGrp="1"/>
          </p:cNvSpPr>
          <p:nvPr>
            <p:ph sz="quarter" idx="13"/>
          </p:nvPr>
        </p:nvSpPr>
        <p:spPr>
          <a:xfrm>
            <a:off x="1136073" y="1274618"/>
            <a:ext cx="10368539" cy="4973782"/>
          </a:xfrm>
        </p:spPr>
        <p:txBody>
          <a:bodyPr>
            <a:noAutofit/>
          </a:bodyPr>
          <a:lstStyle/>
          <a:p>
            <a:pPr algn="just">
              <a:lnSpc>
                <a:spcPct val="150000"/>
              </a:lnSpc>
            </a:pPr>
            <a:r>
              <a:rPr lang="en-US" cap="none" dirty="0">
                <a:latin typeface="Poor Richard" panose="02080502050505020702" pitchFamily="18" charset="0"/>
              </a:rPr>
              <a:t>The Arabian region experiences various constraints that significantly limits the region’s ability to produce sufficient milk to meet the dietary requirements of the people in this region. </a:t>
            </a:r>
            <a:endParaRPr lang="en-US" cap="none" dirty="0" smtClean="0">
              <a:latin typeface="Poor Richard" panose="02080502050505020702" pitchFamily="18" charset="0"/>
            </a:endParaRPr>
          </a:p>
          <a:p>
            <a:pPr algn="just">
              <a:lnSpc>
                <a:spcPct val="150000"/>
              </a:lnSpc>
            </a:pPr>
            <a:r>
              <a:rPr lang="en-US" cap="none" dirty="0">
                <a:latin typeface="Poor Richard" panose="02080502050505020702" pitchFamily="18" charset="0"/>
              </a:rPr>
              <a:t>For this reason, Sydney Instant milk powder company seeks to become a leading exporter of milk powder products to the middle east to provide essential dietary elements required for the sustenance of livelihoods</a:t>
            </a:r>
            <a:r>
              <a:rPr lang="en-US" cap="none" dirty="0" smtClean="0">
                <a:latin typeface="Poor Richard" panose="02080502050505020702" pitchFamily="18" charset="0"/>
              </a:rPr>
              <a:t>.</a:t>
            </a:r>
          </a:p>
          <a:p>
            <a:pPr algn="just">
              <a:lnSpc>
                <a:spcPct val="150000"/>
              </a:lnSpc>
            </a:pPr>
            <a:r>
              <a:rPr lang="en-US" cap="none" dirty="0">
                <a:latin typeface="Poor Richard" panose="02080502050505020702" pitchFamily="18" charset="0"/>
              </a:rPr>
              <a:t>Australia produces substantial amounts of milk products which the company seeks to use to increase the regional supply in the Middle East. </a:t>
            </a:r>
            <a:endParaRPr lang="en-US" cap="none" dirty="0" smtClean="0">
              <a:latin typeface="Poor Richard" panose="02080502050505020702" pitchFamily="18" charset="0"/>
            </a:endParaRPr>
          </a:p>
          <a:p>
            <a:pPr algn="just">
              <a:lnSpc>
                <a:spcPct val="150000"/>
              </a:lnSpc>
            </a:pPr>
            <a:r>
              <a:rPr lang="en-US" cap="none" dirty="0">
                <a:latin typeface="Poor Richard" panose="02080502050505020702" pitchFamily="18" charset="0"/>
              </a:rPr>
              <a:t>Similarly, taking advantage of the situation in the Middle East, Sydney Instant milk powder has the vision to be a leading player in the milk market in the region. </a:t>
            </a:r>
            <a:endParaRPr lang="en-US" cap="none" dirty="0" smtClean="0">
              <a:latin typeface="Poor Richard" panose="02080502050505020702" pitchFamily="18" charset="0"/>
            </a:endParaRPr>
          </a:p>
        </p:txBody>
      </p:sp>
    </p:spTree>
    <p:extLst>
      <p:ext uri="{BB962C8B-B14F-4D97-AF65-F5344CB8AC3E}">
        <p14:creationId xmlns:p14="http://schemas.microsoft.com/office/powerpoint/2010/main" val="3209731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28392"/>
          </a:xfrm>
        </p:spPr>
        <p:txBody>
          <a:bodyPr>
            <a:normAutofit fontScale="90000"/>
          </a:bodyPr>
          <a:lstStyle/>
          <a:p>
            <a:r>
              <a:rPr lang="en-US" cap="none" dirty="0" smtClean="0"/>
              <a:t>An image showing the dairy farming regions in Australia</a:t>
            </a:r>
            <a:endParaRPr lang="en-US" cap="none" dirty="0"/>
          </a:p>
        </p:txBody>
      </p:sp>
      <p:pic>
        <p:nvPicPr>
          <p:cNvPr id="4" name="Content Placeholder 3"/>
          <p:cNvPicPr>
            <a:picLocks noGrp="1" noChangeAspect="1"/>
          </p:cNvPicPr>
          <p:nvPr>
            <p:ph sz="quarter" idx="13"/>
          </p:nvPr>
        </p:nvPicPr>
        <p:blipFill>
          <a:blip r:embed="rId2"/>
          <a:stretch>
            <a:fillRect/>
          </a:stretch>
        </p:blipFill>
        <p:spPr>
          <a:xfrm>
            <a:off x="913775" y="1246910"/>
            <a:ext cx="10364451" cy="5292436"/>
          </a:xfrm>
          <a:prstGeom prst="rect">
            <a:avLst/>
          </a:prstGeom>
        </p:spPr>
      </p:pic>
    </p:spTree>
    <p:extLst>
      <p:ext uri="{BB962C8B-B14F-4D97-AF65-F5344CB8AC3E}">
        <p14:creationId xmlns:p14="http://schemas.microsoft.com/office/powerpoint/2010/main" val="194127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836210"/>
          </a:xfrm>
        </p:spPr>
        <p:txBody>
          <a:bodyPr/>
          <a:lstStyle/>
          <a:p>
            <a:r>
              <a:rPr lang="en-US" dirty="0" smtClean="0"/>
              <a:t>The team</a:t>
            </a:r>
            <a:endParaRPr lang="en-US" dirty="0"/>
          </a:p>
        </p:txBody>
      </p:sp>
      <p:sp>
        <p:nvSpPr>
          <p:cNvPr id="3" name="Content Placeholder 2"/>
          <p:cNvSpPr>
            <a:spLocks noGrp="1"/>
          </p:cNvSpPr>
          <p:nvPr>
            <p:ph sz="quarter" idx="13"/>
          </p:nvPr>
        </p:nvSpPr>
        <p:spPr>
          <a:xfrm>
            <a:off x="913774" y="1302328"/>
            <a:ext cx="10363826" cy="4488872"/>
          </a:xfrm>
        </p:spPr>
        <p:txBody>
          <a:bodyPr>
            <a:normAutofit lnSpcReduction="10000"/>
          </a:bodyPr>
          <a:lstStyle/>
          <a:p>
            <a:pPr algn="just">
              <a:lnSpc>
                <a:spcPct val="200000"/>
              </a:lnSpc>
            </a:pPr>
            <a:r>
              <a:rPr lang="en-US" cap="none" dirty="0" smtClean="0"/>
              <a:t>To ensure success in the middle east, Sydney instant milk powder would require the cooperation of the local industry leaders both in Australia and in the middle east. </a:t>
            </a:r>
          </a:p>
          <a:p>
            <a:pPr algn="just">
              <a:lnSpc>
                <a:spcPct val="200000"/>
              </a:lnSpc>
            </a:pPr>
            <a:r>
              <a:rPr lang="en-US" cap="none" dirty="0" smtClean="0"/>
              <a:t>Murray Goulburn and Fonterra Australia would be the company’s key partners in the development of the new product. Team formation is an essential aspect in new start-ups to particularly reduce the risks of failures and uncertainties.</a:t>
            </a:r>
          </a:p>
          <a:p>
            <a:pPr algn="just">
              <a:lnSpc>
                <a:spcPct val="200000"/>
              </a:lnSpc>
            </a:pPr>
            <a:r>
              <a:rPr lang="en-US" cap="none" dirty="0" smtClean="0"/>
              <a:t>For this reason, Sydney instant milk powder company understands the importance of team collaboration in ensuring that the project is a success.</a:t>
            </a:r>
            <a:endParaRPr lang="en-US" cap="none" dirty="0"/>
          </a:p>
        </p:txBody>
      </p:sp>
    </p:spTree>
    <p:extLst>
      <p:ext uri="{BB962C8B-B14F-4D97-AF65-F5344CB8AC3E}">
        <p14:creationId xmlns:p14="http://schemas.microsoft.com/office/powerpoint/2010/main" val="223221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63919"/>
          </a:xfrm>
        </p:spPr>
        <p:txBody>
          <a:bodyPr/>
          <a:lstStyle/>
          <a:p>
            <a:r>
              <a:rPr lang="en-US" dirty="0" smtClean="0"/>
              <a:t>The problem</a:t>
            </a:r>
            <a:endParaRPr lang="en-US" dirty="0"/>
          </a:p>
        </p:txBody>
      </p:sp>
      <p:sp>
        <p:nvSpPr>
          <p:cNvPr id="3" name="Content Placeholder 2"/>
          <p:cNvSpPr>
            <a:spLocks noGrp="1"/>
          </p:cNvSpPr>
          <p:nvPr>
            <p:ph sz="quarter" idx="13"/>
          </p:nvPr>
        </p:nvSpPr>
        <p:spPr>
          <a:xfrm>
            <a:off x="913774" y="1482436"/>
            <a:ext cx="10363826" cy="4308763"/>
          </a:xfrm>
        </p:spPr>
        <p:txBody>
          <a:bodyPr>
            <a:normAutofit fontScale="92500" lnSpcReduction="10000"/>
          </a:bodyPr>
          <a:lstStyle/>
          <a:p>
            <a:pPr algn="just">
              <a:lnSpc>
                <a:spcPct val="200000"/>
              </a:lnSpc>
            </a:pPr>
            <a:r>
              <a:rPr lang="en-US" cap="none" dirty="0" smtClean="0"/>
              <a:t>Due to the harsh climatic conditions and the infancy of cold chain in the middle eastern region, the region has continued to experience significant shortages in milk production despite the general increase in demand of the essential commodity.</a:t>
            </a:r>
          </a:p>
          <a:p>
            <a:pPr algn="just">
              <a:lnSpc>
                <a:spcPct val="200000"/>
              </a:lnSpc>
            </a:pPr>
            <a:r>
              <a:rPr lang="en-US" cap="none" dirty="0" smtClean="0"/>
              <a:t>The climatic conditions in the region act as a major obstruction towards the realization of increased milk production in the middle east. </a:t>
            </a:r>
          </a:p>
          <a:p>
            <a:pPr algn="just">
              <a:lnSpc>
                <a:spcPct val="200000"/>
              </a:lnSpc>
            </a:pPr>
            <a:r>
              <a:rPr lang="en-US" cap="none" dirty="0" smtClean="0"/>
              <a:t>This has consequently resulted in deficiencies especially due to the increase in awareness of health-associated benefits of milk consumption. </a:t>
            </a:r>
            <a:endParaRPr lang="en-US" cap="none" dirty="0"/>
          </a:p>
        </p:txBody>
      </p:sp>
    </p:spTree>
    <p:extLst>
      <p:ext uri="{BB962C8B-B14F-4D97-AF65-F5344CB8AC3E}">
        <p14:creationId xmlns:p14="http://schemas.microsoft.com/office/powerpoint/2010/main" val="4233708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11519"/>
          </a:xfrm>
        </p:spPr>
        <p:txBody>
          <a:bodyPr/>
          <a:lstStyle/>
          <a:p>
            <a:r>
              <a:rPr lang="en-US" dirty="0" smtClean="0"/>
              <a:t>The solution</a:t>
            </a:r>
            <a:endParaRPr lang="en-US" dirty="0"/>
          </a:p>
        </p:txBody>
      </p:sp>
      <p:sp>
        <p:nvSpPr>
          <p:cNvPr id="3" name="Content Placeholder 2"/>
          <p:cNvSpPr>
            <a:spLocks noGrp="1"/>
          </p:cNvSpPr>
          <p:nvPr>
            <p:ph sz="quarter" idx="13"/>
          </p:nvPr>
        </p:nvSpPr>
        <p:spPr>
          <a:xfrm>
            <a:off x="913774" y="1177636"/>
            <a:ext cx="10363826" cy="4918364"/>
          </a:xfrm>
        </p:spPr>
        <p:txBody>
          <a:bodyPr>
            <a:normAutofit fontScale="92500" lnSpcReduction="10000"/>
          </a:bodyPr>
          <a:lstStyle/>
          <a:p>
            <a:pPr algn="just">
              <a:lnSpc>
                <a:spcPct val="200000"/>
              </a:lnSpc>
            </a:pPr>
            <a:r>
              <a:rPr lang="en-US" cap="none" dirty="0" smtClean="0"/>
              <a:t>To be able to meet the growing demand for milk products in the region, external supply is required. </a:t>
            </a:r>
          </a:p>
          <a:p>
            <a:pPr algn="just">
              <a:lnSpc>
                <a:spcPct val="200000"/>
              </a:lnSpc>
            </a:pPr>
            <a:r>
              <a:rPr lang="en-US" cap="none" dirty="0" smtClean="0"/>
              <a:t>This is arguably the only solution available considering the region’s inability to sustain sufficient internal production. </a:t>
            </a:r>
          </a:p>
          <a:p>
            <a:pPr algn="just">
              <a:lnSpc>
                <a:spcPct val="200000"/>
              </a:lnSpc>
            </a:pPr>
            <a:r>
              <a:rPr lang="en-US" cap="none" dirty="0" smtClean="0"/>
              <a:t>Admittedly, the local processors in the region have failed to sufficiently address the growing demand. For this reason, Sydney instant milk powder company seeks to complement the local supply of milk products in the region by bringing in powdered milk products.</a:t>
            </a:r>
          </a:p>
          <a:p>
            <a:pPr algn="just">
              <a:lnSpc>
                <a:spcPct val="200000"/>
              </a:lnSpc>
            </a:pPr>
            <a:r>
              <a:rPr lang="en-US" cap="none" dirty="0" smtClean="0"/>
              <a:t>Believably, this would help in relieving the pressures on the local producers who have not been able to effectively address the growing demand. </a:t>
            </a:r>
            <a:endParaRPr lang="en-US" cap="none" dirty="0"/>
          </a:p>
        </p:txBody>
      </p:sp>
    </p:spTree>
    <p:extLst>
      <p:ext uri="{BB962C8B-B14F-4D97-AF65-F5344CB8AC3E}">
        <p14:creationId xmlns:p14="http://schemas.microsoft.com/office/powerpoint/2010/main" val="109997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836210"/>
          </a:xfrm>
        </p:spPr>
        <p:txBody>
          <a:bodyPr/>
          <a:lstStyle/>
          <a:p>
            <a:r>
              <a:rPr lang="en-US" dirty="0" smtClean="0"/>
              <a:t>The market opportunity</a:t>
            </a:r>
            <a:endParaRPr lang="en-US" dirty="0"/>
          </a:p>
        </p:txBody>
      </p:sp>
      <p:sp>
        <p:nvSpPr>
          <p:cNvPr id="3" name="Content Placeholder 2"/>
          <p:cNvSpPr>
            <a:spLocks noGrp="1"/>
          </p:cNvSpPr>
          <p:nvPr>
            <p:ph sz="quarter" idx="13"/>
          </p:nvPr>
        </p:nvSpPr>
        <p:spPr>
          <a:xfrm>
            <a:off x="913774" y="1343892"/>
            <a:ext cx="10363826" cy="4447308"/>
          </a:xfrm>
        </p:spPr>
        <p:txBody>
          <a:bodyPr>
            <a:normAutofit fontScale="85000" lnSpcReduction="10000"/>
          </a:bodyPr>
          <a:lstStyle/>
          <a:p>
            <a:pPr algn="just">
              <a:lnSpc>
                <a:spcPct val="200000"/>
              </a:lnSpc>
            </a:pPr>
            <a:r>
              <a:rPr lang="en-US" cap="none" dirty="0" smtClean="0"/>
              <a:t>Despite the efforts by the local producers in the region, the regional milk production of milk has remained considerably low.</a:t>
            </a:r>
          </a:p>
          <a:p>
            <a:pPr algn="just">
              <a:lnSpc>
                <a:spcPct val="200000"/>
              </a:lnSpc>
            </a:pPr>
            <a:r>
              <a:rPr lang="en-US" cap="none" dirty="0" smtClean="0"/>
              <a:t>Drinking of milk and use of powdered milk has indicated strong performance in other middle eastern countries such as Syria and Lebanon. </a:t>
            </a:r>
          </a:p>
          <a:p>
            <a:pPr algn="just">
              <a:lnSpc>
                <a:spcPct val="200000"/>
              </a:lnSpc>
            </a:pPr>
            <a:r>
              <a:rPr lang="en-US" cap="none" dirty="0" smtClean="0"/>
              <a:t>UAE is also witnessing a gradual growth in the demand for milk products especially due to an increase in awareness of health-related benefits of milk besides the increase in per-capita income. </a:t>
            </a:r>
          </a:p>
          <a:p>
            <a:pPr algn="just">
              <a:lnSpc>
                <a:spcPct val="200000"/>
              </a:lnSpc>
            </a:pPr>
            <a:r>
              <a:rPr lang="en-US" cap="none" dirty="0" smtClean="0"/>
              <a:t>Similarly, due to the increased focus on healthier foods as advocated by who, the region has seen a drastic increase in demand for milk products which are considered healthier and more nutritious food alternatives. </a:t>
            </a:r>
            <a:endParaRPr lang="en-US" cap="none" dirty="0"/>
          </a:p>
        </p:txBody>
      </p:sp>
    </p:spTree>
    <p:extLst>
      <p:ext uri="{BB962C8B-B14F-4D97-AF65-F5344CB8AC3E}">
        <p14:creationId xmlns:p14="http://schemas.microsoft.com/office/powerpoint/2010/main" val="493297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656101"/>
          </a:xfrm>
        </p:spPr>
        <p:txBody>
          <a:bodyPr/>
          <a:lstStyle/>
          <a:p>
            <a:pPr algn="l"/>
            <a:r>
              <a:rPr lang="en-US" dirty="0" smtClean="0"/>
              <a:t>Cont.….</a:t>
            </a:r>
            <a:endParaRPr lang="en-US" dirty="0"/>
          </a:p>
        </p:txBody>
      </p:sp>
      <p:sp>
        <p:nvSpPr>
          <p:cNvPr id="3" name="Content Placeholder 2"/>
          <p:cNvSpPr>
            <a:spLocks noGrp="1"/>
          </p:cNvSpPr>
          <p:nvPr>
            <p:ph sz="quarter" idx="13"/>
          </p:nvPr>
        </p:nvSpPr>
        <p:spPr>
          <a:xfrm>
            <a:off x="913774" y="1274618"/>
            <a:ext cx="10363826" cy="4516581"/>
          </a:xfrm>
        </p:spPr>
        <p:txBody>
          <a:bodyPr/>
          <a:lstStyle/>
          <a:p>
            <a:pPr algn="just">
              <a:lnSpc>
                <a:spcPct val="200000"/>
              </a:lnSpc>
            </a:pPr>
            <a:r>
              <a:rPr lang="en-US" cap="none" dirty="0" smtClean="0"/>
              <a:t>In this sense, Sydney instant milk powder company has great growth potential for growth in this region because the increasing demand for milk products in the region has observably burdened the local producers especially due to unfavorable climatic conditions. </a:t>
            </a:r>
          </a:p>
          <a:p>
            <a:pPr algn="just">
              <a:lnSpc>
                <a:spcPct val="200000"/>
              </a:lnSpc>
            </a:pPr>
            <a:r>
              <a:rPr lang="en-US" cap="none" dirty="0" smtClean="0"/>
              <a:t>In this view, importation of milk products is the only better way to address the increasing demand.</a:t>
            </a:r>
            <a:endParaRPr lang="en-US" cap="none" dirty="0"/>
          </a:p>
        </p:txBody>
      </p:sp>
    </p:spTree>
    <p:extLst>
      <p:ext uri="{BB962C8B-B14F-4D97-AF65-F5344CB8AC3E}">
        <p14:creationId xmlns:p14="http://schemas.microsoft.com/office/powerpoint/2010/main" val="28962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50065"/>
          </a:xfrm>
        </p:spPr>
        <p:txBody>
          <a:bodyPr/>
          <a:lstStyle/>
          <a:p>
            <a:r>
              <a:rPr lang="en-US" dirty="0" smtClean="0"/>
              <a:t>The product</a:t>
            </a:r>
            <a:endParaRPr lang="en-US" dirty="0"/>
          </a:p>
        </p:txBody>
      </p:sp>
      <p:sp>
        <p:nvSpPr>
          <p:cNvPr id="3" name="Content Placeholder 2"/>
          <p:cNvSpPr>
            <a:spLocks noGrp="1"/>
          </p:cNvSpPr>
          <p:nvPr>
            <p:ph sz="quarter" idx="13"/>
          </p:nvPr>
        </p:nvSpPr>
        <p:spPr>
          <a:xfrm>
            <a:off x="913774" y="1468582"/>
            <a:ext cx="10363826" cy="4322617"/>
          </a:xfrm>
        </p:spPr>
        <p:txBody>
          <a:bodyPr/>
          <a:lstStyle/>
          <a:p>
            <a:pPr algn="just">
              <a:lnSpc>
                <a:spcPct val="200000"/>
              </a:lnSpc>
            </a:pPr>
            <a:r>
              <a:rPr lang="en-US" cap="none" dirty="0" smtClean="0"/>
              <a:t>Admittedly, milk, a product from the dairy animal, is considered an essential and nutritious food commodity for humans providing essential elements in the human diet. </a:t>
            </a:r>
          </a:p>
          <a:p>
            <a:pPr algn="just">
              <a:lnSpc>
                <a:spcPct val="200000"/>
              </a:lnSpc>
            </a:pPr>
            <a:r>
              <a:rPr lang="en-US" cap="none" dirty="0" smtClean="0"/>
              <a:t>Milk is considered is arguably the cheapest source of animal protein and vitamin d. Due to the limited production of milk in the Arabian region, Sydney instant milk powder company seeks to export this essential food commodity to the middle eastern countries.</a:t>
            </a:r>
            <a:endParaRPr lang="en-US" cap="none" dirty="0"/>
          </a:p>
        </p:txBody>
      </p:sp>
    </p:spTree>
    <p:extLst>
      <p:ext uri="{BB962C8B-B14F-4D97-AF65-F5344CB8AC3E}">
        <p14:creationId xmlns:p14="http://schemas.microsoft.com/office/powerpoint/2010/main" val="67093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434428"/>
          </a:xfrm>
        </p:spPr>
        <p:txBody>
          <a:bodyPr>
            <a:normAutofit fontScale="90000"/>
          </a:bodyPr>
          <a:lstStyle/>
          <a:p>
            <a:endParaRPr lang="en-US" dirty="0"/>
          </a:p>
        </p:txBody>
      </p:sp>
      <p:pic>
        <p:nvPicPr>
          <p:cNvPr id="4" name="Content Placeholder 3"/>
          <p:cNvPicPr>
            <a:picLocks noGrp="1" noChangeAspect="1"/>
          </p:cNvPicPr>
          <p:nvPr>
            <p:ph sz="quarter" idx="13"/>
          </p:nvPr>
        </p:nvPicPr>
        <p:blipFill>
          <a:blip r:embed="rId2"/>
          <a:stretch>
            <a:fillRect/>
          </a:stretch>
        </p:blipFill>
        <p:spPr>
          <a:xfrm>
            <a:off x="1050942" y="1318071"/>
            <a:ext cx="3548767" cy="2491929"/>
          </a:xfrm>
          <a:prstGeom prst="rect">
            <a:avLst/>
          </a:prstGeom>
        </p:spPr>
      </p:pic>
      <p:pic>
        <p:nvPicPr>
          <p:cNvPr id="5" name="Picture 4"/>
          <p:cNvPicPr>
            <a:picLocks noChangeAspect="1"/>
          </p:cNvPicPr>
          <p:nvPr/>
        </p:nvPicPr>
        <p:blipFill>
          <a:blip r:embed="rId3"/>
          <a:stretch>
            <a:fillRect/>
          </a:stretch>
        </p:blipFill>
        <p:spPr>
          <a:xfrm>
            <a:off x="4599709" y="1318071"/>
            <a:ext cx="2452255" cy="2572735"/>
          </a:xfrm>
          <a:prstGeom prst="rect">
            <a:avLst/>
          </a:prstGeom>
        </p:spPr>
      </p:pic>
      <p:pic>
        <p:nvPicPr>
          <p:cNvPr id="6" name="Picture 5"/>
          <p:cNvPicPr>
            <a:picLocks noChangeAspect="1"/>
          </p:cNvPicPr>
          <p:nvPr/>
        </p:nvPicPr>
        <p:blipFill>
          <a:blip r:embed="rId4"/>
          <a:stretch>
            <a:fillRect/>
          </a:stretch>
        </p:blipFill>
        <p:spPr>
          <a:xfrm>
            <a:off x="7051964" y="1318071"/>
            <a:ext cx="2469094" cy="2572735"/>
          </a:xfrm>
          <a:prstGeom prst="rect">
            <a:avLst/>
          </a:prstGeom>
        </p:spPr>
      </p:pic>
    </p:spTree>
    <p:extLst>
      <p:ext uri="{BB962C8B-B14F-4D97-AF65-F5344CB8AC3E}">
        <p14:creationId xmlns:p14="http://schemas.microsoft.com/office/powerpoint/2010/main" val="2963803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74756"/>
          </a:xfrm>
        </p:spPr>
        <p:txBody>
          <a:bodyPr/>
          <a:lstStyle/>
          <a:p>
            <a:r>
              <a:rPr lang="en-US" dirty="0" smtClean="0"/>
              <a:t>The customers</a:t>
            </a:r>
            <a:endParaRPr lang="en-US" dirty="0"/>
          </a:p>
        </p:txBody>
      </p:sp>
      <p:sp>
        <p:nvSpPr>
          <p:cNvPr id="3" name="Content Placeholder 2"/>
          <p:cNvSpPr>
            <a:spLocks noGrp="1"/>
          </p:cNvSpPr>
          <p:nvPr>
            <p:ph sz="quarter" idx="13"/>
          </p:nvPr>
        </p:nvSpPr>
        <p:spPr>
          <a:xfrm>
            <a:off x="913774" y="1371600"/>
            <a:ext cx="10363826" cy="4419599"/>
          </a:xfrm>
        </p:spPr>
        <p:txBody>
          <a:bodyPr>
            <a:normAutofit fontScale="92500" lnSpcReduction="10000"/>
          </a:bodyPr>
          <a:lstStyle/>
          <a:p>
            <a:pPr algn="just">
              <a:lnSpc>
                <a:spcPct val="200000"/>
              </a:lnSpc>
            </a:pPr>
            <a:r>
              <a:rPr lang="en-US" cap="none" dirty="0" smtClean="0"/>
              <a:t>The company seeks to engage in a diversified market. </a:t>
            </a:r>
          </a:p>
          <a:p>
            <a:pPr algn="just">
              <a:lnSpc>
                <a:spcPct val="200000"/>
              </a:lnSpc>
            </a:pPr>
            <a:r>
              <a:rPr lang="en-US" cap="none" dirty="0" smtClean="0"/>
              <a:t>The sales of milk powder products in the middle east would target the general population. However, it is essential to note that the company’s initial sales would focus on the working population. </a:t>
            </a:r>
          </a:p>
          <a:p>
            <a:pPr algn="just">
              <a:lnSpc>
                <a:spcPct val="200000"/>
              </a:lnSpc>
            </a:pPr>
            <a:r>
              <a:rPr lang="en-US" cap="none" dirty="0" smtClean="0"/>
              <a:t>The company intends to bring milk products at the convenience of the local consumers at considerably fair and affordable prices.</a:t>
            </a:r>
          </a:p>
          <a:p>
            <a:pPr algn="just">
              <a:lnSpc>
                <a:spcPct val="200000"/>
              </a:lnSpc>
            </a:pPr>
            <a:r>
              <a:rPr lang="en-US" cap="none" dirty="0" smtClean="0"/>
              <a:t>It is essential to note that the powdered milk which contains the essential vitamins d and a would be available in almost all the stores countrywide for easy access by the customers. </a:t>
            </a:r>
            <a:endParaRPr lang="en-US" cap="none" dirty="0"/>
          </a:p>
        </p:txBody>
      </p:sp>
    </p:spTree>
    <p:extLst>
      <p:ext uri="{BB962C8B-B14F-4D97-AF65-F5344CB8AC3E}">
        <p14:creationId xmlns:p14="http://schemas.microsoft.com/office/powerpoint/2010/main" val="244281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016319"/>
          </a:xfrm>
        </p:spPr>
        <p:txBody>
          <a:bodyPr/>
          <a:lstStyle/>
          <a:p>
            <a:r>
              <a:rPr lang="en-US" dirty="0" smtClean="0"/>
              <a:t>The technology </a:t>
            </a:r>
            <a:endParaRPr lang="en-US" dirty="0"/>
          </a:p>
        </p:txBody>
      </p:sp>
      <p:sp>
        <p:nvSpPr>
          <p:cNvPr id="3" name="Content Placeholder 2"/>
          <p:cNvSpPr>
            <a:spLocks noGrp="1"/>
          </p:cNvSpPr>
          <p:nvPr>
            <p:ph sz="quarter" idx="13"/>
          </p:nvPr>
        </p:nvSpPr>
        <p:spPr>
          <a:xfrm>
            <a:off x="913774" y="1496292"/>
            <a:ext cx="10363826" cy="4294908"/>
          </a:xfrm>
        </p:spPr>
        <p:txBody>
          <a:bodyPr>
            <a:normAutofit fontScale="77500" lnSpcReduction="20000"/>
          </a:bodyPr>
          <a:lstStyle/>
          <a:p>
            <a:pPr algn="just">
              <a:lnSpc>
                <a:spcPct val="210000"/>
              </a:lnSpc>
            </a:pPr>
            <a:r>
              <a:rPr lang="en-US" cap="none" dirty="0" smtClean="0"/>
              <a:t>Tankers transport the milk from dairy farms to the nearest milk processing plant. These are located near the farms so the milk doesn't have far to travel. </a:t>
            </a:r>
          </a:p>
          <a:p>
            <a:pPr algn="just">
              <a:lnSpc>
                <a:spcPct val="210000"/>
              </a:lnSpc>
            </a:pPr>
            <a:r>
              <a:rPr lang="en-US" cap="none" dirty="0" smtClean="0"/>
              <a:t>On arrival, milk from the tanker is tested again in a laboratory to ensure that it has been kept at or below 4 degrees Celsius during transport, and has been delivered within 24 hours of milking. </a:t>
            </a:r>
          </a:p>
          <a:p>
            <a:pPr algn="just">
              <a:lnSpc>
                <a:spcPct val="210000"/>
              </a:lnSpc>
            </a:pPr>
            <a:r>
              <a:rPr lang="en-US" cap="none" dirty="0" smtClean="0"/>
              <a:t>The tests also monitor protein levels and check for the presence of bacteria and antibiotics. </a:t>
            </a:r>
          </a:p>
          <a:p>
            <a:pPr algn="just">
              <a:lnSpc>
                <a:spcPct val="210000"/>
              </a:lnSpc>
            </a:pPr>
            <a:r>
              <a:rPr lang="en-US" cap="none" dirty="0" smtClean="0"/>
              <a:t>The milk is then pumped into large insulated vats at the factory ready to be turned into high-quality milk powder. Manufacturing and packing of our milk powder meet the high standards required by the dairy industry food act, export control (milk &amp; milk products) HACCP &amp; GMP.</a:t>
            </a:r>
            <a:endParaRPr lang="en-US" cap="none" dirty="0"/>
          </a:p>
        </p:txBody>
      </p:sp>
    </p:spTree>
    <p:extLst>
      <p:ext uri="{BB962C8B-B14F-4D97-AF65-F5344CB8AC3E}">
        <p14:creationId xmlns:p14="http://schemas.microsoft.com/office/powerpoint/2010/main" val="119064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19338"/>
          </a:xfrm>
        </p:spPr>
        <p:txBody>
          <a:bodyPr/>
          <a:lstStyle/>
          <a:p>
            <a:r>
              <a:rPr lang="en-US" dirty="0"/>
              <a:t>Advanced manufacturing process</a:t>
            </a:r>
          </a:p>
        </p:txBody>
      </p:sp>
      <p:pic>
        <p:nvPicPr>
          <p:cNvPr id="4" name="Content Placeholder 3"/>
          <p:cNvPicPr>
            <a:picLocks noGrp="1" noChangeAspect="1"/>
          </p:cNvPicPr>
          <p:nvPr>
            <p:ph sz="quarter" idx="13"/>
          </p:nvPr>
        </p:nvPicPr>
        <p:blipFill>
          <a:blip r:embed="rId2"/>
          <a:stretch>
            <a:fillRect/>
          </a:stretch>
        </p:blipFill>
        <p:spPr>
          <a:xfrm>
            <a:off x="913775" y="1537856"/>
            <a:ext cx="2365453" cy="3229517"/>
          </a:xfrm>
          <a:prstGeom prst="rect">
            <a:avLst/>
          </a:prstGeom>
        </p:spPr>
      </p:pic>
      <p:pic>
        <p:nvPicPr>
          <p:cNvPr id="5" name="Picture 4"/>
          <p:cNvPicPr>
            <a:picLocks noChangeAspect="1"/>
          </p:cNvPicPr>
          <p:nvPr/>
        </p:nvPicPr>
        <p:blipFill>
          <a:blip r:embed="rId3"/>
          <a:stretch>
            <a:fillRect/>
          </a:stretch>
        </p:blipFill>
        <p:spPr>
          <a:xfrm>
            <a:off x="3279228" y="1556145"/>
            <a:ext cx="2414225" cy="3211228"/>
          </a:xfrm>
          <a:prstGeom prst="rect">
            <a:avLst/>
          </a:prstGeom>
        </p:spPr>
      </p:pic>
      <p:pic>
        <p:nvPicPr>
          <p:cNvPr id="6" name="Picture 5"/>
          <p:cNvPicPr>
            <a:picLocks noChangeAspect="1"/>
          </p:cNvPicPr>
          <p:nvPr/>
        </p:nvPicPr>
        <p:blipFill>
          <a:blip r:embed="rId4"/>
          <a:stretch>
            <a:fillRect/>
          </a:stretch>
        </p:blipFill>
        <p:spPr>
          <a:xfrm>
            <a:off x="5693453" y="1591967"/>
            <a:ext cx="3935317" cy="3175406"/>
          </a:xfrm>
          <a:prstGeom prst="rect">
            <a:avLst/>
          </a:prstGeom>
        </p:spPr>
      </p:pic>
    </p:spTree>
    <p:extLst>
      <p:ext uri="{BB962C8B-B14F-4D97-AF65-F5344CB8AC3E}">
        <p14:creationId xmlns:p14="http://schemas.microsoft.com/office/powerpoint/2010/main" val="240512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766938"/>
          </a:xfrm>
        </p:spPr>
        <p:txBody>
          <a:bodyPr/>
          <a:lstStyle/>
          <a:p>
            <a:r>
              <a:rPr lang="en-US" dirty="0" smtClean="0"/>
              <a:t>Competition </a:t>
            </a:r>
            <a:endParaRPr lang="en-US" dirty="0"/>
          </a:p>
        </p:txBody>
      </p:sp>
      <p:sp>
        <p:nvSpPr>
          <p:cNvPr id="3" name="Content Placeholder 2"/>
          <p:cNvSpPr>
            <a:spLocks noGrp="1"/>
          </p:cNvSpPr>
          <p:nvPr>
            <p:ph sz="quarter" idx="13"/>
          </p:nvPr>
        </p:nvSpPr>
        <p:spPr>
          <a:xfrm>
            <a:off x="913774" y="1385456"/>
            <a:ext cx="10363826" cy="4405743"/>
          </a:xfrm>
        </p:spPr>
        <p:txBody>
          <a:bodyPr>
            <a:normAutofit fontScale="85000" lnSpcReduction="20000"/>
          </a:bodyPr>
          <a:lstStyle/>
          <a:p>
            <a:pPr algn="just">
              <a:lnSpc>
                <a:spcPct val="200000"/>
              </a:lnSpc>
            </a:pPr>
            <a:r>
              <a:rPr lang="en-US" cap="none" dirty="0" smtClean="0"/>
              <a:t>Currently, other than the local producers, Netherlands and Belgium are the exporters of milk in the region however, the two countries have not been able to effectively address the regional milk insufficiency. </a:t>
            </a:r>
          </a:p>
          <a:p>
            <a:pPr algn="just">
              <a:lnSpc>
                <a:spcPct val="200000"/>
              </a:lnSpc>
            </a:pPr>
            <a:r>
              <a:rPr lang="en-US" cap="none" dirty="0" smtClean="0"/>
              <a:t>Australia, rather known as the island of production is a major agricultural producer and exporter of milk and associated milk products (Griffiths, 2010). </a:t>
            </a:r>
          </a:p>
          <a:p>
            <a:pPr algn="just">
              <a:lnSpc>
                <a:spcPct val="200000"/>
              </a:lnSpc>
            </a:pPr>
            <a:r>
              <a:rPr lang="en-US" cap="none" dirty="0" smtClean="0"/>
              <a:t>Due to high-quality produce and expertise, the country has earned a global reputation in the production of high-quality milk products. </a:t>
            </a:r>
          </a:p>
          <a:p>
            <a:pPr algn="just">
              <a:lnSpc>
                <a:spcPct val="200000"/>
              </a:lnSpc>
            </a:pPr>
            <a:r>
              <a:rPr lang="en-US" cap="none" dirty="0" smtClean="0"/>
              <a:t>Believably, this would assist in the alleviation of presumed competition in the middle market in the middle eastern countries. </a:t>
            </a:r>
            <a:endParaRPr lang="en-US" cap="none" dirty="0"/>
          </a:p>
        </p:txBody>
      </p:sp>
    </p:spTree>
    <p:extLst>
      <p:ext uri="{BB962C8B-B14F-4D97-AF65-F5344CB8AC3E}">
        <p14:creationId xmlns:p14="http://schemas.microsoft.com/office/powerpoint/2010/main" val="3402640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Sydney instant milk powder is certified</a:t>
            </a:r>
            <a:endParaRPr lang="en-US" cap="none" dirty="0"/>
          </a:p>
        </p:txBody>
      </p:sp>
      <p:pic>
        <p:nvPicPr>
          <p:cNvPr id="4" name="Content Placeholder 3"/>
          <p:cNvPicPr>
            <a:picLocks noGrp="1" noChangeAspect="1"/>
          </p:cNvPicPr>
          <p:nvPr>
            <p:ph sz="quarter" idx="13"/>
          </p:nvPr>
        </p:nvPicPr>
        <p:blipFill>
          <a:blip r:embed="rId2"/>
          <a:stretch>
            <a:fillRect/>
          </a:stretch>
        </p:blipFill>
        <p:spPr>
          <a:xfrm>
            <a:off x="913775" y="2214694"/>
            <a:ext cx="2975106" cy="2572735"/>
          </a:xfrm>
          <a:prstGeom prst="rect">
            <a:avLst/>
          </a:prstGeom>
        </p:spPr>
      </p:pic>
      <p:pic>
        <p:nvPicPr>
          <p:cNvPr id="5" name="Picture 4"/>
          <p:cNvPicPr>
            <a:picLocks noChangeAspect="1"/>
          </p:cNvPicPr>
          <p:nvPr/>
        </p:nvPicPr>
        <p:blipFill>
          <a:blip r:embed="rId3"/>
          <a:stretch>
            <a:fillRect/>
          </a:stretch>
        </p:blipFill>
        <p:spPr>
          <a:xfrm>
            <a:off x="3888881" y="2214694"/>
            <a:ext cx="2743438" cy="2572735"/>
          </a:xfrm>
          <a:prstGeom prst="rect">
            <a:avLst/>
          </a:prstGeom>
        </p:spPr>
      </p:pic>
    </p:spTree>
    <p:extLst>
      <p:ext uri="{BB962C8B-B14F-4D97-AF65-F5344CB8AC3E}">
        <p14:creationId xmlns:p14="http://schemas.microsoft.com/office/powerpoint/2010/main" val="2455668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1191492"/>
            <a:ext cx="10363826" cy="4599708"/>
          </a:xfrm>
        </p:spPr>
        <p:txBody>
          <a:bodyPr/>
          <a:lstStyle/>
          <a:p>
            <a:pPr algn="just">
              <a:lnSpc>
                <a:spcPct val="200000"/>
              </a:lnSpc>
            </a:pPr>
            <a:r>
              <a:rPr lang="en-US" cap="none" dirty="0" smtClean="0"/>
              <a:t>Consequently, Australia's food and agricultural products are well known for being safe, nutritious and high quality. </a:t>
            </a:r>
          </a:p>
          <a:p>
            <a:pPr algn="just">
              <a:lnSpc>
                <a:spcPct val="200000"/>
              </a:lnSpc>
            </a:pPr>
            <a:r>
              <a:rPr lang="en-US" cap="none" dirty="0" smtClean="0"/>
              <a:t>Australia’s dairy industry is no exception with Australian dairy products being recognized as superior and in demand all over the world. </a:t>
            </a:r>
          </a:p>
          <a:p>
            <a:pPr algn="just">
              <a:lnSpc>
                <a:spcPct val="200000"/>
              </a:lnSpc>
            </a:pPr>
            <a:r>
              <a:rPr lang="en-US" cap="none" dirty="0" smtClean="0"/>
              <a:t>In a sense, the company’s idea to export milk to Syria would be a better strategy as the producing country is way ahead of the other competitors in terms of quality and safety.</a:t>
            </a:r>
            <a:endParaRPr lang="en-US" cap="none" dirty="0"/>
          </a:p>
        </p:txBody>
      </p:sp>
    </p:spTree>
    <p:extLst>
      <p:ext uri="{BB962C8B-B14F-4D97-AF65-F5344CB8AC3E}">
        <p14:creationId xmlns:p14="http://schemas.microsoft.com/office/powerpoint/2010/main" val="2504296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Ideal production conditions in Australia</a:t>
            </a:r>
            <a:endParaRPr lang="en-US" cap="none" dirty="0"/>
          </a:p>
        </p:txBody>
      </p:sp>
      <p:pic>
        <p:nvPicPr>
          <p:cNvPr id="4" name="Content Placeholder 3"/>
          <p:cNvPicPr>
            <a:picLocks noGrp="1" noChangeAspect="1"/>
          </p:cNvPicPr>
          <p:nvPr>
            <p:ph sz="quarter" idx="13"/>
          </p:nvPr>
        </p:nvPicPr>
        <p:blipFill>
          <a:blip r:embed="rId2"/>
          <a:stretch>
            <a:fillRect/>
          </a:stretch>
        </p:blipFill>
        <p:spPr>
          <a:xfrm>
            <a:off x="913775" y="2214694"/>
            <a:ext cx="4828450" cy="1627773"/>
          </a:xfrm>
          <a:prstGeom prst="rect">
            <a:avLst/>
          </a:prstGeom>
        </p:spPr>
      </p:pic>
      <p:pic>
        <p:nvPicPr>
          <p:cNvPr id="5" name="Picture 4"/>
          <p:cNvPicPr>
            <a:picLocks noChangeAspect="1"/>
          </p:cNvPicPr>
          <p:nvPr/>
        </p:nvPicPr>
        <p:blipFill>
          <a:blip r:embed="rId3"/>
          <a:stretch>
            <a:fillRect/>
          </a:stretch>
        </p:blipFill>
        <p:spPr>
          <a:xfrm>
            <a:off x="5742225" y="2251272"/>
            <a:ext cx="3499407" cy="1554615"/>
          </a:xfrm>
          <a:prstGeom prst="rect">
            <a:avLst/>
          </a:prstGeom>
        </p:spPr>
      </p:pic>
      <p:pic>
        <p:nvPicPr>
          <p:cNvPr id="6" name="Picture 5"/>
          <p:cNvPicPr>
            <a:picLocks noChangeAspect="1"/>
          </p:cNvPicPr>
          <p:nvPr/>
        </p:nvPicPr>
        <p:blipFill>
          <a:blip r:embed="rId4"/>
          <a:stretch>
            <a:fillRect/>
          </a:stretch>
        </p:blipFill>
        <p:spPr>
          <a:xfrm>
            <a:off x="913775" y="3805887"/>
            <a:ext cx="3630516" cy="1963082"/>
          </a:xfrm>
          <a:prstGeom prst="rect">
            <a:avLst/>
          </a:prstGeom>
        </p:spPr>
      </p:pic>
    </p:spTree>
    <p:extLst>
      <p:ext uri="{BB962C8B-B14F-4D97-AF65-F5344CB8AC3E}">
        <p14:creationId xmlns:p14="http://schemas.microsoft.com/office/powerpoint/2010/main" val="3819457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33192"/>
          </a:xfrm>
        </p:spPr>
        <p:txBody>
          <a:bodyPr/>
          <a:lstStyle/>
          <a:p>
            <a:r>
              <a:rPr lang="en-US" dirty="0" smtClean="0"/>
              <a:t>Business model</a:t>
            </a:r>
            <a:endParaRPr lang="en-US" dirty="0"/>
          </a:p>
        </p:txBody>
      </p:sp>
      <p:sp>
        <p:nvSpPr>
          <p:cNvPr id="3" name="Content Placeholder 2"/>
          <p:cNvSpPr>
            <a:spLocks noGrp="1"/>
          </p:cNvSpPr>
          <p:nvPr>
            <p:ph sz="quarter" idx="13"/>
          </p:nvPr>
        </p:nvSpPr>
        <p:spPr>
          <a:xfrm>
            <a:off x="913774" y="1731818"/>
            <a:ext cx="10363826" cy="4059381"/>
          </a:xfrm>
        </p:spPr>
        <p:txBody>
          <a:bodyPr/>
          <a:lstStyle/>
          <a:p>
            <a:pPr>
              <a:lnSpc>
                <a:spcPct val="200000"/>
              </a:lnSpc>
            </a:pPr>
            <a:r>
              <a:rPr lang="en-US" cap="none" dirty="0" smtClean="0"/>
              <a:t>After processing the fresh milk sourced from the local farmers in Australia, the skimmed milk would be transported to the middle east via sea for display in the local stores. The company seeks to earn revenue from the sale of milk powder products. </a:t>
            </a:r>
            <a:endParaRPr lang="en-US" cap="none" dirty="0"/>
          </a:p>
        </p:txBody>
      </p:sp>
    </p:spTree>
    <p:extLst>
      <p:ext uri="{BB962C8B-B14F-4D97-AF65-F5344CB8AC3E}">
        <p14:creationId xmlns:p14="http://schemas.microsoft.com/office/powerpoint/2010/main" val="3344919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63919"/>
          </a:xfrm>
        </p:spPr>
        <p:txBody>
          <a:bodyPr/>
          <a:lstStyle/>
          <a:p>
            <a:r>
              <a:rPr lang="en-US" dirty="0" smtClean="0"/>
              <a:t>Marketing plans</a:t>
            </a:r>
            <a:endParaRPr lang="en-US" dirty="0"/>
          </a:p>
        </p:txBody>
      </p:sp>
      <p:sp>
        <p:nvSpPr>
          <p:cNvPr id="3" name="Content Placeholder 2"/>
          <p:cNvSpPr>
            <a:spLocks noGrp="1"/>
          </p:cNvSpPr>
          <p:nvPr>
            <p:ph sz="quarter" idx="13"/>
          </p:nvPr>
        </p:nvSpPr>
        <p:spPr>
          <a:xfrm>
            <a:off x="913774" y="1316182"/>
            <a:ext cx="10363826" cy="4475017"/>
          </a:xfrm>
        </p:spPr>
        <p:txBody>
          <a:bodyPr/>
          <a:lstStyle/>
          <a:p>
            <a:pPr algn="just">
              <a:lnSpc>
                <a:spcPct val="200000"/>
              </a:lnSpc>
            </a:pPr>
            <a:r>
              <a:rPr lang="en-US" cap="none" dirty="0" smtClean="0"/>
              <a:t>Sydney instant milk powder intends to use T.V commercials to popularize the new product in the middle east. </a:t>
            </a:r>
          </a:p>
          <a:p>
            <a:pPr algn="just">
              <a:lnSpc>
                <a:spcPct val="200000"/>
              </a:lnSpc>
            </a:pPr>
            <a:r>
              <a:rPr lang="en-US" cap="none" dirty="0" smtClean="0"/>
              <a:t>In order to gain higher customer’s purchase intentions, Sydney instant milk company would apply the use of tv commercials to particularly helpful in building trust in the mind and perception of the customers.</a:t>
            </a:r>
            <a:endParaRPr lang="en-US" cap="none" dirty="0"/>
          </a:p>
        </p:txBody>
      </p:sp>
    </p:spTree>
    <p:extLst>
      <p:ext uri="{BB962C8B-B14F-4D97-AF65-F5344CB8AC3E}">
        <p14:creationId xmlns:p14="http://schemas.microsoft.com/office/powerpoint/2010/main" val="125507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3775" y="618517"/>
            <a:ext cx="10364451" cy="1498145"/>
          </a:xfrm>
        </p:spPr>
        <p:txBody>
          <a:bodyPr/>
          <a:lstStyle/>
          <a:p>
            <a:r>
              <a:rPr lang="en-US" cap="none" dirty="0" smtClean="0"/>
              <a:t>Ideal production conditions in Australia</a:t>
            </a:r>
            <a:endParaRPr lang="en-US" cap="none" dirty="0"/>
          </a:p>
        </p:txBody>
      </p:sp>
      <p:sp>
        <p:nvSpPr>
          <p:cNvPr id="3" name="Content Placeholder 2"/>
          <p:cNvSpPr>
            <a:spLocks noGrp="1"/>
          </p:cNvSpPr>
          <p:nvPr>
            <p:ph sz="quarter" idx="13"/>
          </p:nvPr>
        </p:nvSpPr>
        <p:spPr/>
        <p:txBody>
          <a:bodyPr/>
          <a:lstStyle/>
          <a:p>
            <a:endParaRPr lang="en-US" smtClean="0"/>
          </a:p>
          <a:p>
            <a:endParaRPr lang="en-US" dirty="0"/>
          </a:p>
        </p:txBody>
      </p:sp>
      <p:pic>
        <p:nvPicPr>
          <p:cNvPr id="4" name="Picture 3"/>
          <p:cNvPicPr>
            <a:picLocks noChangeAspect="1"/>
          </p:cNvPicPr>
          <p:nvPr/>
        </p:nvPicPr>
        <p:blipFill>
          <a:blip r:embed="rId2"/>
          <a:stretch>
            <a:fillRect/>
          </a:stretch>
        </p:blipFill>
        <p:spPr>
          <a:xfrm>
            <a:off x="1385455" y="2133600"/>
            <a:ext cx="4109060" cy="3071858"/>
          </a:xfrm>
          <a:prstGeom prst="rect">
            <a:avLst/>
          </a:prstGeom>
        </p:spPr>
      </p:pic>
      <p:pic>
        <p:nvPicPr>
          <p:cNvPr id="5" name="Picture 4"/>
          <p:cNvPicPr>
            <a:picLocks noChangeAspect="1"/>
          </p:cNvPicPr>
          <p:nvPr/>
        </p:nvPicPr>
        <p:blipFill>
          <a:blip r:embed="rId3"/>
          <a:stretch>
            <a:fillRect/>
          </a:stretch>
        </p:blipFill>
        <p:spPr>
          <a:xfrm>
            <a:off x="5441766" y="2133601"/>
            <a:ext cx="2554445" cy="3077954"/>
          </a:xfrm>
          <a:prstGeom prst="rect">
            <a:avLst/>
          </a:prstGeom>
        </p:spPr>
      </p:pic>
      <p:pic>
        <p:nvPicPr>
          <p:cNvPr id="6" name="Picture 5"/>
          <p:cNvPicPr>
            <a:picLocks noChangeAspect="1"/>
          </p:cNvPicPr>
          <p:nvPr/>
        </p:nvPicPr>
        <p:blipFill>
          <a:blip r:embed="rId4"/>
          <a:stretch>
            <a:fillRect/>
          </a:stretch>
        </p:blipFill>
        <p:spPr>
          <a:xfrm>
            <a:off x="7996211" y="2133600"/>
            <a:ext cx="3455652" cy="3094893"/>
          </a:xfrm>
          <a:prstGeom prst="rect">
            <a:avLst/>
          </a:prstGeom>
        </p:spPr>
      </p:pic>
    </p:spTree>
    <p:extLst>
      <p:ext uri="{BB962C8B-B14F-4D97-AF65-F5344CB8AC3E}">
        <p14:creationId xmlns:p14="http://schemas.microsoft.com/office/powerpoint/2010/main" val="436451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normAutofit/>
          </a:bodyPr>
          <a:lstStyle/>
          <a:p>
            <a:pPr algn="ctr"/>
            <a:r>
              <a:rPr lang="en-US" cap="none" dirty="0" smtClean="0">
                <a:latin typeface="Poor Richard" panose="02080502050505020702" pitchFamily="18" charset="0"/>
              </a:rPr>
              <a:t>Advanced production technology</a:t>
            </a:r>
            <a:endParaRPr lang="en-US" cap="none" dirty="0">
              <a:latin typeface="Poor Richard" panose="02080502050505020702" pitchFamily="18" charset="0"/>
            </a:endParaRPr>
          </a:p>
        </p:txBody>
      </p:sp>
      <p:pic>
        <p:nvPicPr>
          <p:cNvPr id="4" name="Content Placeholder 3"/>
          <p:cNvPicPr>
            <a:picLocks noGrp="1" noChangeAspect="1"/>
          </p:cNvPicPr>
          <p:nvPr>
            <p:ph sz="quarter" idx="13"/>
          </p:nvPr>
        </p:nvPicPr>
        <p:blipFill>
          <a:blip r:embed="rId2"/>
          <a:stretch>
            <a:fillRect/>
          </a:stretch>
        </p:blipFill>
        <p:spPr>
          <a:xfrm>
            <a:off x="1579418" y="1634836"/>
            <a:ext cx="9240981" cy="4447309"/>
          </a:xfrm>
          <a:prstGeom prst="rect">
            <a:avLst/>
          </a:prstGeom>
        </p:spPr>
      </p:pic>
    </p:spTree>
    <p:extLst>
      <p:ext uri="{BB962C8B-B14F-4D97-AF65-F5344CB8AC3E}">
        <p14:creationId xmlns:p14="http://schemas.microsoft.com/office/powerpoint/2010/main" val="570008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stretch>
            <a:fillRect/>
          </a:stretch>
        </p:blipFill>
        <p:spPr>
          <a:xfrm>
            <a:off x="6788727" y="1163783"/>
            <a:ext cx="3879273" cy="4613562"/>
          </a:xfrm>
          <a:prstGeom prst="rect">
            <a:avLst/>
          </a:prstGeom>
        </p:spPr>
      </p:pic>
      <p:pic>
        <p:nvPicPr>
          <p:cNvPr id="5" name="Picture 4"/>
          <p:cNvPicPr>
            <a:picLocks noChangeAspect="1"/>
          </p:cNvPicPr>
          <p:nvPr/>
        </p:nvPicPr>
        <p:blipFill>
          <a:blip r:embed="rId3"/>
          <a:stretch>
            <a:fillRect/>
          </a:stretch>
        </p:blipFill>
        <p:spPr>
          <a:xfrm>
            <a:off x="1801091" y="1163783"/>
            <a:ext cx="4696691" cy="4613562"/>
          </a:xfrm>
          <a:prstGeom prst="rect">
            <a:avLst/>
          </a:prstGeom>
        </p:spPr>
      </p:pic>
    </p:spTree>
    <p:extLst>
      <p:ext uri="{BB962C8B-B14F-4D97-AF65-F5344CB8AC3E}">
        <p14:creationId xmlns:p14="http://schemas.microsoft.com/office/powerpoint/2010/main" val="227456948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325</TotalTime>
  <Words>1226</Words>
  <Application>Microsoft Office PowerPoint</Application>
  <PresentationFormat>Widescreen</PresentationFormat>
  <Paragraphs>59</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Poor Richard</vt:lpstr>
      <vt:lpstr>Tw Cen MT</vt:lpstr>
      <vt:lpstr>Droplet</vt:lpstr>
      <vt:lpstr>Business Pitch    Author  Institutional affiliation  Instructor  Course code  Date of submission </vt:lpstr>
      <vt:lpstr>PowerPoint Presentation</vt:lpstr>
      <vt:lpstr>Mission and vision of the company</vt:lpstr>
      <vt:lpstr>An image showing the dairy farming regions in Australia</vt:lpstr>
      <vt:lpstr>The team</vt:lpstr>
      <vt:lpstr>The problem</vt:lpstr>
      <vt:lpstr>The solution</vt:lpstr>
      <vt:lpstr>The market opportunity</vt:lpstr>
      <vt:lpstr>Cont.….</vt:lpstr>
      <vt:lpstr>The product</vt:lpstr>
      <vt:lpstr>PowerPoint Presentation</vt:lpstr>
      <vt:lpstr>The customers</vt:lpstr>
      <vt:lpstr>The technology </vt:lpstr>
      <vt:lpstr>Advanced manufacturing process</vt:lpstr>
      <vt:lpstr>Competition </vt:lpstr>
      <vt:lpstr>Sydney instant milk powder is certified</vt:lpstr>
      <vt:lpstr>PowerPoint Presentation</vt:lpstr>
      <vt:lpstr>Ideal production conditions in Australia</vt:lpstr>
      <vt:lpstr>Business model</vt:lpstr>
      <vt:lpstr>Marketing plans</vt:lpstr>
      <vt:lpstr>Ideal production conditions in Australia</vt:lpstr>
      <vt:lpstr>Advanced production technology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Pitch    Author  Institutional Affiliation  Instructor  Course code  Date of submission</dc:title>
  <dc:creator>Steve0798266195</dc:creator>
  <cp:lastModifiedBy>Steve0798266195</cp:lastModifiedBy>
  <cp:revision>75</cp:revision>
  <dcterms:created xsi:type="dcterms:W3CDTF">2021-01-06T17:37:16Z</dcterms:created>
  <dcterms:modified xsi:type="dcterms:W3CDTF">2021-01-18T06:51:06Z</dcterms:modified>
</cp:coreProperties>
</file>